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3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0" r:id="rId3"/>
    <p:sldId id="257" r:id="rId4"/>
    <p:sldId id="259" r:id="rId5"/>
    <p:sldId id="271" r:id="rId6"/>
    <p:sldId id="286" r:id="rId7"/>
    <p:sldId id="311" r:id="rId8"/>
    <p:sldId id="303" r:id="rId9"/>
    <p:sldId id="260" r:id="rId10"/>
    <p:sldId id="312" r:id="rId11"/>
    <p:sldId id="313" r:id="rId12"/>
    <p:sldId id="315" r:id="rId13"/>
    <p:sldId id="305" r:id="rId14"/>
    <p:sldId id="316" r:id="rId15"/>
    <p:sldId id="317" r:id="rId16"/>
    <p:sldId id="318" r:id="rId17"/>
    <p:sldId id="300" r:id="rId18"/>
    <p:sldId id="266" r:id="rId19"/>
    <p:sldId id="267" r:id="rId20"/>
    <p:sldId id="263" r:id="rId21"/>
    <p:sldId id="309" r:id="rId22"/>
    <p:sldId id="289" r:id="rId23"/>
    <p:sldId id="294" r:id="rId24"/>
    <p:sldId id="269" r:id="rId25"/>
    <p:sldId id="301" r:id="rId26"/>
  </p:sldIdLst>
  <p:sldSz cx="9144000" cy="6858000" type="screen4x3"/>
  <p:notesSz cx="6858000" cy="91995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33CC"/>
    <a:srgbClr val="199F99"/>
    <a:srgbClr val="61298B"/>
    <a:srgbClr val="532377"/>
    <a:srgbClr val="401B5B"/>
    <a:srgbClr val="75A3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88988" autoAdjust="0"/>
  </p:normalViewPr>
  <p:slideViewPr>
    <p:cSldViewPr>
      <p:cViewPr varScale="1">
        <p:scale>
          <a:sx n="98" d="100"/>
          <a:sy n="98" d="100"/>
        </p:scale>
        <p:origin x="12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585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585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FA9B4C-B483-4032-9F25-878A9EF88A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9793"/>
            <a:ext cx="5029200" cy="413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585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585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4B1EE2-6A1D-42CC-BD15-1392F40596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record</a:t>
            </a:r>
            <a:r>
              <a:rPr lang="en-US" baseline="0" dirty="0"/>
              <a:t> on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B1EE2-6A1D-42CC-BD15-1392F40596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BFEE1-D30C-4167-A66E-7CDA4B8D2D15}" type="slidenum">
              <a:rPr lang="en-US"/>
              <a:pPr/>
              <a:t>5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BFEE1-D30C-4167-A66E-7CDA4B8D2D15}" type="slidenum">
              <a:rPr lang="en-US"/>
              <a:pPr/>
              <a:t>6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B1EE2-6A1D-42CC-BD15-1392F405968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4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B1EE2-6A1D-42CC-BD15-1392F405968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AE4D-42D1-4B01-B920-7622E7E33B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8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AFEA-3631-4B26-8A99-26B263C60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1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A5F5-F376-49B9-8DCF-39425C1EC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3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DC5F-7649-496C-9FA8-8A470E7061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1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B203-87FC-49DB-B0F2-6BB64A1D30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4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0C73-29B1-47D4-A5B3-E6C548CF0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8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8A5B-B121-4E7E-8BEB-9D2E70C8B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7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9FE6-CE19-4B56-85F8-BF1C14ED3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06793-6CA0-464E-8B9E-B63C5BF588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7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3035-6A5A-49AB-9F99-09EA72BBA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8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5C9A-1AD2-4C67-BAFB-8D775423D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3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79C8E-572C-4F50-AFDE-EA76B0C71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0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ss.mo.gov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secc.mo.gov/coordinator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secc.mo.gov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09600" y="228600"/>
            <a:ext cx="80772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sz="32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32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32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32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chemeClr val="accent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4572000"/>
            <a:ext cx="61045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Coordinator Training</a:t>
            </a:r>
          </a:p>
          <a:p>
            <a:pPr algn="ctr"/>
            <a:r>
              <a:rPr lang="en-US" sz="5400" b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August 27, 2025</a:t>
            </a:r>
          </a:p>
        </p:txBody>
      </p:sp>
      <p:pic>
        <p:nvPicPr>
          <p:cNvPr id="28674" name="Picture 2" descr="J:\Admin\MSECC\2014 Campaign\Web\146582 Banner for We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5587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-152400"/>
            <a:ext cx="9141714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>
                <a:latin typeface="+mj-lt"/>
                <a:ea typeface="+mj-ea"/>
                <a:cs typeface="+mj-cs"/>
              </a:rPr>
              <a:t>New Charities 2026</a:t>
            </a:r>
          </a:p>
        </p:txBody>
      </p:sp>
      <p:sp>
        <p:nvSpPr>
          <p:cNvPr id="615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04800" y="2071316"/>
            <a:ext cx="3962400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900" b="1" dirty="0"/>
              <a:t>Boone Center Incorporated</a:t>
            </a:r>
          </a:p>
          <a:p>
            <a:pPr marL="285750" indent="-2286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900" b="1" dirty="0"/>
              <a:t>Capital City Diaper Bank, Inc</a:t>
            </a:r>
          </a:p>
          <a:p>
            <a:pPr marL="285750" indent="-2286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900" b="1" dirty="0"/>
              <a:t>Carthage Area United Way</a:t>
            </a:r>
          </a:p>
          <a:p>
            <a:pPr marL="285750" indent="-2286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900" b="1" dirty="0"/>
              <a:t>Child Advocacy Center, Inc</a:t>
            </a:r>
          </a:p>
          <a:p>
            <a:pPr marL="285750" indent="-2286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900" b="1" dirty="0"/>
              <a:t>Christina Bohn Foundation</a:t>
            </a:r>
          </a:p>
          <a:p>
            <a:pPr marL="285750" indent="-2286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900" b="1" dirty="0"/>
              <a:t>Dream Factory Inc</a:t>
            </a:r>
          </a:p>
          <a:p>
            <a:pPr marL="285750" indent="-2286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900" b="1" dirty="0"/>
              <a:t>Dream Factory Lake of Ozarks</a:t>
            </a:r>
          </a:p>
          <a:p>
            <a:pPr marL="285750" indent="-2286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900" b="1" dirty="0"/>
              <a:t>Dream Factory of Northwest MO</a:t>
            </a:r>
          </a:p>
          <a:p>
            <a:pPr marL="285750" indent="-2286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900" b="1" dirty="0"/>
              <a:t>Dream Factory of St. Louis</a:t>
            </a:r>
          </a:p>
          <a:p>
            <a:pPr marL="285750" indent="-2286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900" b="1" dirty="0"/>
              <a:t>First Responder Provider Network</a:t>
            </a:r>
          </a:p>
        </p:txBody>
      </p:sp>
      <p:pic>
        <p:nvPicPr>
          <p:cNvPr id="8" name="Picture 2" descr="http://www.moprairie.org/wp-content/uploads/2013/07/MSECC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369" y="257781"/>
            <a:ext cx="1600470" cy="1324130"/>
          </a:xfrm>
          <a:prstGeom prst="rect">
            <a:avLst/>
          </a:prstGeom>
          <a:noFill/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5371FD80-AB22-8242-F7EB-1FFB4593C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075013"/>
            <a:ext cx="5326329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900" b="1" dirty="0"/>
              <a:t>Global Impact</a:t>
            </a:r>
          </a:p>
          <a:p>
            <a:pPr marL="285750" indent="-2286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900" b="1" dirty="0"/>
              <a:t>Immigrant Home English Learning Programs</a:t>
            </a:r>
          </a:p>
          <a:p>
            <a:pPr marL="285750" indent="-2286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900" b="1" dirty="0"/>
              <a:t>Life Network Central Mo DBA My Life Clinic</a:t>
            </a:r>
          </a:p>
          <a:p>
            <a:pPr marL="285750" indent="-2286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900" b="1" dirty="0"/>
              <a:t>Mid Missouri Arts Alliance</a:t>
            </a:r>
          </a:p>
          <a:p>
            <a:pPr marL="285750" indent="-2286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900" b="1" dirty="0"/>
              <a:t>Mission </a:t>
            </a:r>
            <a:r>
              <a:rPr lang="en-US" sz="1900" b="1" dirty="0" err="1"/>
              <a:t>Monipaw</a:t>
            </a:r>
            <a:endParaRPr lang="en-US" sz="1900" b="1" dirty="0"/>
          </a:p>
          <a:p>
            <a:pPr marL="285750" indent="-2286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900" b="1" dirty="0"/>
              <a:t>Missouri Law Enforcement Assistance Team</a:t>
            </a:r>
          </a:p>
          <a:p>
            <a:pPr marL="285750" indent="-2286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900" b="1" dirty="0"/>
              <a:t>The Covering House</a:t>
            </a:r>
          </a:p>
          <a:p>
            <a:pPr marL="285750" indent="-2286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900" b="1" dirty="0"/>
              <a:t>The NRA Foundation</a:t>
            </a:r>
          </a:p>
          <a:p>
            <a:pPr marL="285750" indent="-2286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1900" b="1" dirty="0"/>
              <a:t>Wonderland Camp Foundation</a:t>
            </a:r>
          </a:p>
        </p:txBody>
      </p:sp>
    </p:spTree>
    <p:extLst>
      <p:ext uri="{BB962C8B-B14F-4D97-AF65-F5344CB8AC3E}">
        <p14:creationId xmlns:p14="http://schemas.microsoft.com/office/powerpoint/2010/main" val="2371605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-152400"/>
            <a:ext cx="9141714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>
                <a:latin typeface="+mj-lt"/>
                <a:ea typeface="+mj-ea"/>
                <a:cs typeface="+mj-cs"/>
              </a:rPr>
              <a:t>Campaign Website</a:t>
            </a:r>
          </a:p>
        </p:txBody>
      </p:sp>
      <p:sp>
        <p:nvSpPr>
          <p:cNvPr id="615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045723" y="3124200"/>
            <a:ext cx="5486400" cy="2710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00050" indent="-3429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900" b="1" dirty="0"/>
              <a:t>Message from Lieutenant Governor               David Wasinger</a:t>
            </a:r>
          </a:p>
          <a:p>
            <a:pPr marL="400050" indent="-3429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900" b="1" dirty="0"/>
              <a:t>2025 Final Fact Sheet</a:t>
            </a:r>
          </a:p>
          <a:p>
            <a:pPr marL="400050" indent="-3429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900" b="1" dirty="0"/>
              <a:t>2026 Campaign Poster</a:t>
            </a:r>
          </a:p>
          <a:p>
            <a:pPr marL="400050" indent="-3429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900" b="1" dirty="0"/>
              <a:t>2026 Email Signature Badge</a:t>
            </a:r>
          </a:p>
          <a:p>
            <a:pPr marL="400050" indent="-3429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900" b="1" dirty="0"/>
              <a:t>Search for any Charities</a:t>
            </a:r>
          </a:p>
          <a:p>
            <a:pPr marL="400050" indent="-3429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900" b="1" dirty="0"/>
              <a:t>Charity Quick Reference Guide</a:t>
            </a:r>
          </a:p>
        </p:txBody>
      </p:sp>
      <p:pic>
        <p:nvPicPr>
          <p:cNvPr id="8" name="Picture 2" descr="http://www.moprairie.org/wp-content/uploads/2013/07/MSECC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35170"/>
            <a:ext cx="1600470" cy="1324130"/>
          </a:xfrm>
          <a:prstGeom prst="rect">
            <a:avLst/>
          </a:prstGeom>
          <a:noFill/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5371FD80-AB22-8242-F7EB-1FFB4593C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124200"/>
            <a:ext cx="2895600" cy="265613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00050" indent="-3429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900" b="1" dirty="0"/>
              <a:t>List of New Charities</a:t>
            </a:r>
          </a:p>
          <a:p>
            <a:pPr marL="400050" indent="-3429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900" b="1" dirty="0"/>
              <a:t>2025 Total Donations</a:t>
            </a:r>
          </a:p>
          <a:p>
            <a:pPr marL="400050" indent="-3429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900" b="1" dirty="0"/>
              <a:t>Coordinators Link</a:t>
            </a:r>
          </a:p>
          <a:p>
            <a:pPr marL="400050" indent="-3429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900" b="1" dirty="0"/>
              <a:t>Retirees Link</a:t>
            </a:r>
          </a:p>
          <a:p>
            <a:pPr marL="400050" indent="-3429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900" b="1" dirty="0"/>
              <a:t>FAQ</a:t>
            </a:r>
          </a:p>
          <a:p>
            <a:pPr marL="400050" indent="-3429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900" b="1" dirty="0"/>
              <a:t>Campaign Tracker</a:t>
            </a:r>
          </a:p>
          <a:p>
            <a:pPr marL="400050" indent="-342900" defTabSz="9144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900" b="1" dirty="0"/>
              <a:t>Credit Card Portal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4CB43B-7CFC-D4CA-5A44-299B279D6D42}"/>
              </a:ext>
            </a:extLst>
          </p:cNvPr>
          <p:cNvSpPr txBox="1"/>
          <p:nvPr/>
        </p:nvSpPr>
        <p:spPr>
          <a:xfrm>
            <a:off x="429369" y="1944321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https://msecc.mo.gov</a:t>
            </a:r>
          </a:p>
        </p:txBody>
      </p:sp>
      <p:pic>
        <p:nvPicPr>
          <p:cNvPr id="5" name="Picture 4" descr="Dream Taffy Cat">
            <a:extLst>
              <a:ext uri="{FF2B5EF4-FFF2-40B4-BE49-F238E27FC236}">
                <a16:creationId xmlns:a16="http://schemas.microsoft.com/office/drawing/2014/main" id="{DE696175-82EC-F2A9-914D-879737364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467127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79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-152400"/>
            <a:ext cx="9141714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>
                <a:latin typeface="+mj-lt"/>
                <a:ea typeface="+mj-ea"/>
                <a:cs typeface="+mj-cs"/>
              </a:rPr>
              <a:t>Credit Card Donations</a:t>
            </a:r>
          </a:p>
        </p:txBody>
      </p:sp>
      <p:sp>
        <p:nvSpPr>
          <p:cNvPr id="615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moprairie.org/wp-content/uploads/2013/07/MSECC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369" y="257781"/>
            <a:ext cx="1494457" cy="1236421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54B9D9-C000-0ADD-A95F-31F004A10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69" y="1912019"/>
            <a:ext cx="4918137" cy="44460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BB857C-0910-0194-012C-1E4D2AE6C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150" y="1916794"/>
            <a:ext cx="3116956" cy="444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31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73991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cs typeface="Tahoma" pitchFamily="34" charset="0"/>
              </a:rPr>
              <a:t>Online Pledge Card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3400" y="1690591"/>
            <a:ext cx="8077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 	Available in the Employee Self-Service Portal (ESS)</a:t>
            </a:r>
          </a:p>
          <a:p>
            <a:pPr marL="1371600" lvl="2" indent="-4572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800" b="1" dirty="0">
                <a:solidFill>
                  <a:srgbClr val="0066CC"/>
                </a:solidFill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https://ess.mo.gov/</a:t>
            </a:r>
            <a:endParaRPr lang="en-US" sz="2800" b="1" dirty="0">
              <a:solidFill>
                <a:srgbClr val="0066C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71600" lvl="2" indent="-4572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0066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Only for </a:t>
            </a:r>
            <a:r>
              <a:rPr lang="en-US" sz="28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payroll deductions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 	Donations by check or money order must by 	submitted with paper pledge card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 	Instructions for both ONLINE donors and PAPER 	PLEDGES are available on the Coordinator tab of 	the MSECC webpage </a:t>
            </a:r>
          </a:p>
          <a:p>
            <a:pPr marL="1371600" lvl="2" indent="-4572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US" sz="2800" b="1" u="sng" dirty="0">
                <a:solidFill>
                  <a:srgbClr val="0066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https://msecc.mo.gov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itchFamily="2" charset="2"/>
              <a:buChar char="§"/>
            </a:pPr>
            <a:endParaRPr lang="en-US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http://www.moprairie.org/wp-content/uploads/2013/07/MSECC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01203"/>
            <a:ext cx="1295400" cy="1071734"/>
          </a:xfrm>
          <a:prstGeom prst="rect">
            <a:avLst/>
          </a:prstGeom>
          <a:noFill/>
        </p:spPr>
      </p:pic>
      <p:pic>
        <p:nvPicPr>
          <p:cNvPr id="4" name="Picture 3" descr="Movie? Taffy Cat">
            <a:extLst>
              <a:ext uri="{FF2B5EF4-FFF2-40B4-BE49-F238E27FC236}">
                <a16:creationId xmlns:a16="http://schemas.microsoft.com/office/drawing/2014/main" id="{128CB098-B17D-8374-4EE8-0AB6F8127F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2578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96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" y="-459427"/>
            <a:ext cx="9141714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>
                <a:latin typeface="+mj-lt"/>
                <a:ea typeface="+mj-ea"/>
                <a:cs typeface="+mj-cs"/>
              </a:rPr>
              <a:t>Online Pledge Card</a:t>
            </a:r>
          </a:p>
        </p:txBody>
      </p:sp>
      <p:sp>
        <p:nvSpPr>
          <p:cNvPr id="615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moprairie.org/wp-content/uploads/2013/07/MSECC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369" y="257781"/>
            <a:ext cx="1494457" cy="123642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935FCD-890A-22A5-1879-9F3E7024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30" y="1801669"/>
            <a:ext cx="8125739" cy="4880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F5313E-5306-94BE-9E56-DC5255B8EE25}"/>
              </a:ext>
            </a:extLst>
          </p:cNvPr>
          <p:cNvSpPr txBox="1"/>
          <p:nvPr/>
        </p:nvSpPr>
        <p:spPr>
          <a:xfrm>
            <a:off x="2265514" y="1066776"/>
            <a:ext cx="471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6CC"/>
                </a:solidFill>
              </a:rPr>
              <a:t>https://ess.mo.gov/Member/MseccPledgeCard</a:t>
            </a:r>
          </a:p>
        </p:txBody>
      </p:sp>
    </p:spTree>
    <p:extLst>
      <p:ext uri="{BB962C8B-B14F-4D97-AF65-F5344CB8AC3E}">
        <p14:creationId xmlns:p14="http://schemas.microsoft.com/office/powerpoint/2010/main" val="3075125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" y="-459427"/>
            <a:ext cx="9141714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>
                <a:latin typeface="+mj-lt"/>
                <a:ea typeface="+mj-ea"/>
                <a:cs typeface="+mj-cs"/>
              </a:rPr>
              <a:t>Online Pledge Card</a:t>
            </a:r>
          </a:p>
        </p:txBody>
      </p:sp>
      <p:sp>
        <p:nvSpPr>
          <p:cNvPr id="615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moprairie.org/wp-content/uploads/2013/07/MSECC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369" y="257781"/>
            <a:ext cx="1494457" cy="123642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F5313E-5306-94BE-9E56-DC5255B8EE25}"/>
              </a:ext>
            </a:extLst>
          </p:cNvPr>
          <p:cNvSpPr txBox="1"/>
          <p:nvPr/>
        </p:nvSpPr>
        <p:spPr>
          <a:xfrm>
            <a:off x="2265514" y="1066776"/>
            <a:ext cx="471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6CC"/>
                </a:solidFill>
              </a:rPr>
              <a:t>https://ess.mo.gov/Member/MseccPledgeCard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D986BC-EA88-DFDD-C35B-16D77E700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1895535"/>
            <a:ext cx="6600825" cy="486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73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-37289" y="-152400"/>
            <a:ext cx="9141714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>
                <a:latin typeface="+mj-lt"/>
                <a:ea typeface="+mj-ea"/>
                <a:cs typeface="+mj-cs"/>
              </a:rPr>
              <a:t>Paper Pledge Card</a:t>
            </a:r>
          </a:p>
        </p:txBody>
      </p:sp>
      <p:sp>
        <p:nvSpPr>
          <p:cNvPr id="615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moprairie.org/wp-content/uploads/2013/07/MSECC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369" y="257781"/>
            <a:ext cx="1494457" cy="123642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A6BC61-BDE7-5031-D81A-60CF94B6D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77" y="1853853"/>
            <a:ext cx="7048383" cy="437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41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" y="1524000"/>
            <a:ext cx="7924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White </a:t>
            </a:r>
            <a:r>
              <a:rPr lang="en-US" sz="2000" dirty="0">
                <a:latin typeface="+mn-lt"/>
              </a:rPr>
              <a:t>copy – MSECC / </a:t>
            </a:r>
            <a:r>
              <a:rPr lang="en-US" sz="2000" b="1" dirty="0">
                <a:latin typeface="+mn-lt"/>
              </a:rPr>
              <a:t>Yellow</a:t>
            </a:r>
            <a:r>
              <a:rPr lang="en-US" sz="2000" dirty="0">
                <a:latin typeface="+mn-lt"/>
              </a:rPr>
              <a:t> copy – EMPLOYEE COPY </a:t>
            </a:r>
          </a:p>
          <a:p>
            <a:pPr marL="342900" indent="-342900">
              <a:spcBef>
                <a:spcPct val="5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A box </a:t>
            </a:r>
            <a:r>
              <a:rPr lang="en-US" sz="2000" b="1" dirty="0">
                <a:latin typeface="+mn-lt"/>
              </a:rPr>
              <a:t>must</a:t>
            </a:r>
            <a:r>
              <a:rPr lang="en-US" sz="2000" dirty="0">
                <a:latin typeface="+mn-lt"/>
              </a:rPr>
              <a:t> be checked for method of payment, and payroll deduction time period (calendar year or continuous)</a:t>
            </a:r>
          </a:p>
          <a:p>
            <a:pPr marL="342900" indent="-342900">
              <a:spcBef>
                <a:spcPct val="5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Payroll deduction - </a:t>
            </a:r>
            <a:r>
              <a:rPr lang="en-US" sz="2000" dirty="0">
                <a:latin typeface="+mn-lt"/>
              </a:rPr>
              <a:t>MUST be signed and dated</a:t>
            </a:r>
          </a:p>
          <a:p>
            <a:pPr marL="342900" indent="-342900">
              <a:spcBef>
                <a:spcPct val="5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Century Club – if pledge $120 or greater </a:t>
            </a:r>
            <a:r>
              <a:rPr lang="en-US" sz="2000" b="1" dirty="0">
                <a:latin typeface="+mn-lt"/>
              </a:rPr>
              <a:t>and</a:t>
            </a:r>
            <a:r>
              <a:rPr lang="en-US" sz="2000" dirty="0">
                <a:latin typeface="+mn-lt"/>
              </a:rPr>
              <a:t> employee checks box, they will be sent MSECC wall calendar</a:t>
            </a:r>
          </a:p>
          <a:p>
            <a:pPr marL="342900" indent="-342900">
              <a:spcBef>
                <a:spcPct val="5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Name/home address/donation amount </a:t>
            </a:r>
            <a:r>
              <a:rPr lang="en-US" sz="2000" dirty="0">
                <a:latin typeface="+mn-lt"/>
              </a:rPr>
              <a:t>– information released to charity(s) they pledged to</a:t>
            </a:r>
          </a:p>
          <a:p>
            <a:pPr marL="342900" indent="-342900">
              <a:spcBef>
                <a:spcPct val="5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Blank pledge cards </a:t>
            </a:r>
            <a:r>
              <a:rPr lang="en-US" sz="2000" b="1" dirty="0">
                <a:latin typeface="+mn-lt"/>
              </a:rPr>
              <a:t>must</a:t>
            </a:r>
            <a:r>
              <a:rPr lang="en-US" sz="2000" dirty="0">
                <a:latin typeface="+mn-lt"/>
              </a:rPr>
              <a:t> have name, last 4 digits of SSN</a:t>
            </a:r>
          </a:p>
          <a:p>
            <a:pPr marL="342900" indent="-342900">
              <a:spcBef>
                <a:spcPct val="5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Do not need to submit “I Do Not Wish to Give” or pledge cards where they indicate they will donate online; please recycle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http://www.moprairie.org/wp-content/uploads/2013/07/MSECC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4300" y="5636333"/>
            <a:ext cx="1295400" cy="1071734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cs typeface="Tahoma" pitchFamily="34" charset="0"/>
              </a:rPr>
              <a:t>Paper Pledge Card Info.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57200" y="1143000"/>
            <a:ext cx="8229600" cy="483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sz="2300" dirty="0">
                <a:latin typeface="+mj-lt"/>
              </a:rPr>
              <a:t> 	Verify the accuracy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sz="2300" dirty="0">
                <a:latin typeface="+mj-lt"/>
              </a:rPr>
              <a:t> 	Ensure pay period amount = the annual amount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sz="2300" dirty="0">
                <a:latin typeface="+mj-lt"/>
              </a:rPr>
              <a:t> 	The annual amount MUST be equally divisible by the pay 	periods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sz="2300" dirty="0">
                <a:latin typeface="+mj-lt"/>
              </a:rPr>
              <a:t> 	No</a:t>
            </a:r>
            <a:r>
              <a:rPr lang="en-US" sz="2300" b="1" dirty="0">
                <a:latin typeface="+mj-lt"/>
              </a:rPr>
              <a:t> </a:t>
            </a:r>
            <a:r>
              <a:rPr lang="en-US" sz="2300" dirty="0">
                <a:latin typeface="+mj-lt"/>
              </a:rPr>
              <a:t>staples - please use paper clips to attach checks and money 	orders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sz="2300" dirty="0">
                <a:latin typeface="+mj-lt"/>
              </a:rPr>
              <a:t> 	Keep checks attached to pledge cards</a:t>
            </a:r>
          </a:p>
          <a:p>
            <a:pPr marL="0" lvl="1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sz="2300" b="1" dirty="0">
                <a:latin typeface="+mj-lt"/>
              </a:rPr>
              <a:t> 	Please send pledge cards with checks ASAP</a:t>
            </a:r>
            <a:r>
              <a:rPr lang="en-US" sz="2300" dirty="0">
                <a:latin typeface="+mj-lt"/>
              </a:rPr>
              <a:t>!</a:t>
            </a:r>
          </a:p>
          <a:p>
            <a:pPr marL="0" lvl="1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sz="2300" b="1" dirty="0">
                <a:latin typeface="+mj-lt"/>
              </a:rPr>
              <a:t> 	No cash please! </a:t>
            </a:r>
            <a:r>
              <a:rPr lang="en-US" sz="2300" dirty="0">
                <a:latin typeface="+mj-lt"/>
              </a:rPr>
              <a:t>Coordinators - write check or obtain money 	order in place of cash</a:t>
            </a:r>
          </a:p>
          <a:p>
            <a:pPr marL="0" lvl="1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sz="2300" dirty="0">
                <a:latin typeface="+mj-lt"/>
              </a:rPr>
              <a:t> 	An individual check is </a:t>
            </a:r>
            <a:r>
              <a:rPr lang="en-US" sz="2300" b="1" dirty="0">
                <a:latin typeface="+mj-lt"/>
              </a:rPr>
              <a:t>not needed </a:t>
            </a:r>
            <a:r>
              <a:rPr lang="en-US" sz="2300" dirty="0">
                <a:latin typeface="+mj-lt"/>
              </a:rPr>
              <a:t>for each pledge card</a:t>
            </a:r>
            <a:endParaRPr lang="en-US" sz="2300" dirty="0">
              <a:latin typeface="+mj-lt"/>
              <a:cs typeface="Times New Roman" pitchFamily="18" charset="0"/>
            </a:endParaRPr>
          </a:p>
        </p:txBody>
      </p:sp>
      <p:pic>
        <p:nvPicPr>
          <p:cNvPr id="8" name="Picture 2" descr="http://www.moprairie.org/wp-content/uploads/2013/07/MSECC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643774"/>
            <a:ext cx="1295400" cy="1071734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81689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cs typeface="Tahoma" pitchFamily="34" charset="0"/>
              </a:rPr>
              <a:t>Paper Pledge Card Notes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552271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cs typeface="Tahoma" pitchFamily="34" charset="0"/>
              </a:rPr>
              <a:t>Pledge Cards &amp; Batch Reports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99730" y="1372202"/>
            <a:ext cx="8305800" cy="168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</a:rPr>
              <a:t>Prepare batch reports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sz="2800" dirty="0">
                <a:latin typeface="Tahoma" pitchFamily="34" charset="0"/>
              </a:rPr>
              <a:t>   Ensure checks are payable to MSECC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sz="2800" dirty="0">
                <a:latin typeface="Tahoma" pitchFamily="34" charset="0"/>
              </a:rPr>
              <a:t>   No cash</a:t>
            </a:r>
          </a:p>
        </p:txBody>
      </p:sp>
      <p:pic>
        <p:nvPicPr>
          <p:cNvPr id="8" name="Picture 2" descr="http://www.moprairie.org/wp-content/uploads/2013/07/MSECC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8870" y="1752600"/>
            <a:ext cx="1295400" cy="107173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9" y="2971800"/>
            <a:ext cx="8390861" cy="35373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826F35-7A5D-28B3-454C-20EDA64604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95" r="15692" b="-1"/>
          <a:stretch>
            <a:fillRect/>
          </a:stretch>
        </p:blipFill>
        <p:spPr>
          <a:xfrm>
            <a:off x="20" y="10"/>
            <a:ext cx="7460291" cy="685799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239536" y="0"/>
            <a:ext cx="3904464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1169" y="0"/>
            <a:ext cx="3782831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22759" y="0"/>
            <a:ext cx="189729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2994" y="2078969"/>
            <a:ext cx="3399180" cy="2700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n w="19050">
                  <a:noFill/>
                  <a:prstDash val="solid"/>
                </a:ln>
              </a:rPr>
              <a:t>Chairman of the 2026 Missouri State Employees Charitable Campaign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2800" b="1" dirty="0">
              <a:ln w="19050">
                <a:noFill/>
                <a:prstDash val="solid"/>
              </a:ln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n w="19050">
                  <a:noFill/>
                  <a:prstDash val="solid"/>
                </a:ln>
              </a:rPr>
              <a:t>Lieutenant Governor             David Wasinger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ln w="19050">
                <a:noFill/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15597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5800" y="6858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latin typeface="Tahoma" pitchFamily="34" charset="0"/>
              </a:rPr>
              <a:t>           </a:t>
            </a:r>
            <a:endParaRPr lang="en-US" sz="2800">
              <a:latin typeface="Tahoma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181100" y="685800"/>
            <a:ext cx="6781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cs typeface="Tahoma" pitchFamily="34" charset="0"/>
              </a:rPr>
              <a:t>Batch Reports/Envelopes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85800" y="1893903"/>
            <a:ext cx="8153400" cy="366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sz="2800" dirty="0"/>
              <a:t> 	Batch – 50 or fewer pledge cards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sz="2800" dirty="0"/>
              <a:t> 	Verify accuracy on each batch report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55000"/>
              <a:buFont typeface="Wingdings" pitchFamily="2" charset="2"/>
              <a:buChar char="§"/>
            </a:pPr>
            <a:r>
              <a:rPr lang="en-US" sz="2800" dirty="0"/>
              <a:t> 	Include adding machine tape for each batch report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sz="2800" dirty="0"/>
              <a:t> 	Multiple batches may be included in a batch          	envelope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sz="2800" dirty="0"/>
              <a:t> 	Send all batches through your department 	coordinator (unless otherwise instructed)</a:t>
            </a:r>
          </a:p>
        </p:txBody>
      </p:sp>
      <p:pic>
        <p:nvPicPr>
          <p:cNvPr id="8" name="Picture 2" descr="http://www.moprairie.org/wp-content/uploads/2013/07/MSECC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636333"/>
            <a:ext cx="1295400" cy="1071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858000" cy="1219200"/>
          </a:xfrm>
        </p:spPr>
        <p:txBody>
          <a:bodyPr>
            <a:normAutofit/>
          </a:bodyPr>
          <a:lstStyle/>
          <a:p>
            <a:r>
              <a:rPr lang="en-US" sz="4900" b="1" dirty="0">
                <a:latin typeface="+mn-lt"/>
                <a:cs typeface="Tahoma" pitchFamily="34" charset="0"/>
              </a:rPr>
              <a:t>Optional Email Badge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/>
              <a:t>Available on the MSECC website Home Page      (with instructions)</a:t>
            </a:r>
          </a:p>
          <a:p>
            <a:pPr marL="514350" indent="-5143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/>
              <a:t>Can be placed in email signature (if agency standards allow)</a:t>
            </a:r>
          </a:p>
          <a:p>
            <a:pPr marL="514350" indent="-514350">
              <a:buClr>
                <a:srgbClr val="C00000"/>
              </a:buClr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88" y="3580627"/>
            <a:ext cx="5907024" cy="279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32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136" y="495300"/>
            <a:ext cx="6858000" cy="228600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en-US" sz="5300" b="1" dirty="0">
                <a:latin typeface="+mn-lt"/>
                <a:ea typeface="+mn-ea"/>
                <a:cs typeface="Tahoma" pitchFamily="34" charset="0"/>
              </a:rPr>
              <a:t>Reminders…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/>
              <a:t>You may contact any MSECC charity to participate in your agency kick-off events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/>
              <a:t>Charities </a:t>
            </a:r>
            <a:r>
              <a:rPr lang="en-US" b="1" dirty="0"/>
              <a:t>should not </a:t>
            </a:r>
            <a:r>
              <a:rPr lang="en-US" dirty="0"/>
              <a:t>directly solicit state employees or coordinators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/>
              <a:t>Any funds collected at your events should be sent to MSECC with a completed pledge card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/>
              <a:t>Money will be disbursed to charity quarterly from our banking vendor, Central Bank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/>
              <a:t>Minimum payroll deduction is $0.50 per pay period to each charity designated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7" name="Picture 2" descr="http://www.moprairie.org/wp-content/uploads/2013/07/MSECC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8068" y="5714999"/>
            <a:ext cx="1197332" cy="99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12192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400" dirty="0">
                <a:latin typeface="+mn-lt"/>
                <a:cs typeface="Tahoma" pitchFamily="34" charset="0"/>
              </a:rPr>
            </a:br>
            <a:r>
              <a:rPr lang="en-US" sz="4900" b="1" dirty="0">
                <a:latin typeface="+mn-lt"/>
                <a:cs typeface="Tahoma" pitchFamily="34" charset="0"/>
              </a:rPr>
              <a:t>Incentive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/>
              <a:t>2009 Legal Determination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/>
              <a:t>Campaign coordinators should include all returned pledge cards, whether the employee contributes or not, in any drawings they hold.   </a:t>
            </a:r>
          </a:p>
          <a:p>
            <a:pPr marL="514350" indent="-514350">
              <a:buClr>
                <a:srgbClr val="C00000"/>
              </a:buClr>
            </a:pPr>
            <a:endParaRPr lang="en-US" dirty="0"/>
          </a:p>
        </p:txBody>
      </p:sp>
      <p:pic>
        <p:nvPicPr>
          <p:cNvPr id="7" name="Picture 2" descr="http://www.moprairie.org/wp-content/uploads/2013/07/MSECC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4648200"/>
            <a:ext cx="2057400" cy="1702166"/>
          </a:xfrm>
          <a:prstGeom prst="rect">
            <a:avLst/>
          </a:prstGeom>
          <a:noFill/>
        </p:spPr>
      </p:pic>
      <p:pic>
        <p:nvPicPr>
          <p:cNvPr id="5" name="Picture 4" descr="Angel Taffy Cat">
            <a:extLst>
              <a:ext uri="{FF2B5EF4-FFF2-40B4-BE49-F238E27FC236}">
                <a16:creationId xmlns:a16="http://schemas.microsoft.com/office/drawing/2014/main" id="{0F42E63D-4448-A726-A934-FB624A3B4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9936"/>
            <a:ext cx="21336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6858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  <a:latin typeface="Tahoma" pitchFamily="34" charset="0"/>
              </a:rPr>
              <a:t>           </a:t>
            </a:r>
            <a:endParaRPr lang="en-US" sz="2800">
              <a:latin typeface="Tahoma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40915" y="609600"/>
            <a:ext cx="74097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cs typeface="Tahoma" pitchFamily="34" charset="0"/>
              </a:rPr>
              <a:t>Deadline---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October 31, 2025</a:t>
            </a:r>
          </a:p>
          <a:p>
            <a:pPr algn="ctr"/>
            <a:endParaRPr lang="en-US" sz="4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cs typeface="Tahoma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990600" y="1981200"/>
            <a:ext cx="7162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C00000"/>
              </a:buClr>
            </a:pPr>
            <a:r>
              <a:rPr lang="en-US" sz="3600" dirty="0">
                <a:latin typeface="Tahoma" pitchFamily="34" charset="0"/>
              </a:rPr>
              <a:t>Please have all pledge cards submitted to MSECC office by </a:t>
            </a:r>
          </a:p>
          <a:p>
            <a:pPr algn="ctr">
              <a:spcBef>
                <a:spcPct val="50000"/>
              </a:spcBef>
              <a:buClr>
                <a:srgbClr val="C00000"/>
              </a:buClr>
            </a:pPr>
            <a:r>
              <a:rPr lang="en-US" sz="3600" b="1" dirty="0">
                <a:highlight>
                  <a:srgbClr val="FFFF00"/>
                </a:highlight>
                <a:latin typeface="Tahoma" pitchFamily="34" charset="0"/>
              </a:rPr>
              <a:t>Friday, October 31, 2025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§"/>
            </a:pPr>
            <a:endParaRPr lang="en-US" sz="2800" dirty="0">
              <a:latin typeface="Tahoma" pitchFamily="34" charset="0"/>
            </a:endParaRPr>
          </a:p>
        </p:txBody>
      </p:sp>
      <p:pic>
        <p:nvPicPr>
          <p:cNvPr id="8" name="Picture 2" descr="http://www.moprairie.org/wp-content/uploads/2013/07/MSECC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1427" y="4800600"/>
            <a:ext cx="1961146" cy="1622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752600"/>
            <a:ext cx="89916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19050">
                  <a:noFill/>
                  <a:prstDash val="solid"/>
                </a:ln>
                <a:solidFill>
                  <a:srgbClr val="0066CC"/>
                </a:solidFill>
                <a:latin typeface="Gabriola" pitchFamily="82" charset="0"/>
                <a:ea typeface="Arial Unicode MS" pitchFamily="34" charset="-128"/>
                <a:cs typeface="Arial Unicode MS" pitchFamily="34" charset="-128"/>
              </a:rPr>
              <a:t>for Building a Brighter Future for all Missourians</a:t>
            </a:r>
            <a:r>
              <a:rPr lang="en-US" sz="8500" b="1" dirty="0">
                <a:ln w="19050">
                  <a:noFill/>
                  <a:prstDash val="solid"/>
                </a:ln>
                <a:solidFill>
                  <a:srgbClr val="0066CC"/>
                </a:solidFill>
                <a:latin typeface="Gabriola" pitchFamily="82" charset="0"/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pic>
        <p:nvPicPr>
          <p:cNvPr id="26626" name="Picture 2" descr="http://www.moprairie.org/wp-content/uploads/2013/07/MSECC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572000"/>
            <a:ext cx="2590800" cy="20574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2727585" y="468898"/>
            <a:ext cx="368883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>
                <a:ln w="19050">
                  <a:noFill/>
                  <a:prstDash val="solid"/>
                </a:ln>
                <a:solidFill>
                  <a:srgbClr val="0066CC"/>
                </a:solidFill>
                <a:latin typeface="Gabriola" pitchFamily="82" charset="0"/>
                <a:ea typeface="Arial Unicode MS" pitchFamily="34" charset="-128"/>
                <a:cs typeface="Arial Unicode MS" pitchFamily="34" charset="-128"/>
              </a:rPr>
              <a:t>Thank you</a:t>
            </a:r>
          </a:p>
        </p:txBody>
      </p:sp>
      <p:pic>
        <p:nvPicPr>
          <p:cNvPr id="3" name="Picture 2" descr="Like Taffy Cat">
            <a:extLst>
              <a:ext uri="{FF2B5EF4-FFF2-40B4-BE49-F238E27FC236}">
                <a16:creationId xmlns:a16="http://schemas.microsoft.com/office/drawing/2014/main" id="{9A3EAB1D-0C65-24CC-46ED-C0031E3EA2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829"/>
            <a:ext cx="2179508" cy="21795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6" name="Rectangle 309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7" name="Rectangle 309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24784" y="248038"/>
            <a:ext cx="529779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Department Coordinators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5C83C-DA77-3174-37A6-E6CAFCD41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68" y="2185801"/>
            <a:ext cx="8495662" cy="4013144"/>
          </a:xfrm>
          <a:prstGeom prst="rect">
            <a:avLst/>
          </a:prstGeom>
        </p:spPr>
      </p:pic>
      <p:pic>
        <p:nvPicPr>
          <p:cNvPr id="8" name="Picture 7" descr="Hi Taffy Cat">
            <a:extLst>
              <a:ext uri="{FF2B5EF4-FFF2-40B4-BE49-F238E27FC236}">
                <a16:creationId xmlns:a16="http://schemas.microsoft.com/office/drawing/2014/main" id="{73C6B57E-D492-51E0-555A-7A60FCB01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24" y="-228600"/>
            <a:ext cx="2043421" cy="20434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812925" y="498475"/>
            <a:ext cx="641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413125" y="574675"/>
            <a:ext cx="489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362200" y="554092"/>
            <a:ext cx="611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590697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MSECC?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7185" y="1468493"/>
            <a:ext cx="8686800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US" sz="2800" dirty="0"/>
              <a:t> 	MSECC is a unified fundraising program for state 	employees administered by the Office of 	Administration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US" sz="2800" dirty="0"/>
              <a:t> 	Comprised of charitable organizations that apply to the 	MSECC for possible inclusion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US" sz="2800" dirty="0"/>
              <a:t> 	Payroll deduction offers employees a convenient way 	to contribute (tax deductible)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US" sz="2800" dirty="0"/>
              <a:t> 	Participating charities provide vital services and 	meet many needs in our local communities and	 state</a:t>
            </a:r>
          </a:p>
        </p:txBody>
      </p:sp>
      <p:pic>
        <p:nvPicPr>
          <p:cNvPr id="11" name="Picture 2" descr="http://www.moprairie.org/wp-content/uploads/2013/07/MSECC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2885" y="5786266"/>
            <a:ext cx="1295400" cy="1071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904999" y="628400"/>
            <a:ext cx="5514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Your Role?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71486" y="1734705"/>
            <a:ext cx="8382000" cy="40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/>
              <a:t> 	Provide leadership &amp; serve as the main campaign 	resource for your coworkers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/>
              <a:t> 	Distribute pledge cards to employees or direct them 	to the online system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/>
              <a:t> 	Encourage participation – without pressure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/>
              <a:t> 	Be positive and enthusiastic about the campaign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	</a:t>
            </a:r>
            <a:r>
              <a:rPr lang="en-US" sz="2800" dirty="0"/>
              <a:t>Encourage agency management’s involvement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8" name="Picture 2" descr="http://www.moprairie.org/wp-content/uploads/2013/07/MSECC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725751"/>
            <a:ext cx="1295400" cy="1071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42900" y="1600200"/>
            <a:ext cx="8458200" cy="419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US" sz="2800" dirty="0"/>
              <a:t> 	Plan events: </a:t>
            </a:r>
            <a:r>
              <a:rPr lang="en-US" sz="2800" dirty="0">
                <a:hlinkClick r:id="rId3"/>
              </a:rPr>
              <a:t>https://msecc.mo.gov/coordinators/</a:t>
            </a:r>
            <a:endParaRPr lang="en-US" sz="2800" dirty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US" sz="2800" dirty="0"/>
              <a:t> 	The campaign period should be no more than two 	weeks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US" sz="2800" dirty="0"/>
              <a:t> 	Distribute pledge cards no later than </a:t>
            </a:r>
            <a:r>
              <a:rPr lang="en-US" sz="3200" b="1" dirty="0"/>
              <a:t>October 15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/>
              <a:t> 	Collect completed pledge cards by </a:t>
            </a:r>
            <a:r>
              <a:rPr lang="en-US" sz="3200" b="1" dirty="0"/>
              <a:t>October 31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/>
              <a:t> 	Send completed pledge cards to your department 	coordinator OR directly to the MSECC office via 	inter-agency mail</a:t>
            </a:r>
          </a:p>
        </p:txBody>
      </p:sp>
      <p:pic>
        <p:nvPicPr>
          <p:cNvPr id="5" name="Picture 2" descr="http://www.moprairie.org/wp-content/uploads/2013/07/MSECC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636333"/>
            <a:ext cx="1295400" cy="1071734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05000" y="685800"/>
            <a:ext cx="5514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Your Role?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86200" y="1198677"/>
            <a:ext cx="4953000" cy="4460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90000"/>
            </a:pPr>
            <a:r>
              <a:rPr lang="en-US" sz="4800" dirty="0">
                <a:ln>
                  <a:solidFill>
                    <a:srgbClr val="0033CC"/>
                  </a:solidFill>
                </a:ln>
                <a:solidFill>
                  <a:srgbClr val="FF0000"/>
                </a:solidFill>
                <a:latin typeface="Kermit" panose="020F0502020204030204" pitchFamily="34" charset="0"/>
                <a:ea typeface="STHupo" panose="020B0503020204020204" pitchFamily="2" charset="-122"/>
                <a:cs typeface="Tahoma" pitchFamily="34" charset="0"/>
              </a:rPr>
              <a:t>“Service to others is the rent you pay for your room here on earth.”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90000"/>
            </a:pPr>
            <a:r>
              <a:rPr lang="en-US" sz="4800" dirty="0">
                <a:ln>
                  <a:solidFill>
                    <a:srgbClr val="0033CC"/>
                  </a:solidFill>
                </a:ln>
                <a:solidFill>
                  <a:srgbClr val="FF0000"/>
                </a:solidFill>
                <a:latin typeface="Kermit" panose="020F0502020204030204" pitchFamily="34" charset="0"/>
                <a:ea typeface="STHupo" panose="020B0503020204020204" pitchFamily="2" charset="-122"/>
                <a:cs typeface="Tahoma" pitchFamily="34" charset="0"/>
              </a:rPr>
              <a:t>~Mohammed Ali</a:t>
            </a:r>
          </a:p>
        </p:txBody>
      </p:sp>
      <p:pic>
        <p:nvPicPr>
          <p:cNvPr id="6" name="Picture 2" descr="http://www.moprairie.org/wp-content/uploads/2013/07/MSECC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43100"/>
            <a:ext cx="3592001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5220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oprairie.org/wp-content/uploads/2013/07/MSECC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830799"/>
            <a:ext cx="2286000" cy="189129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5DD336-DBAB-40DF-015E-703B0D8E08C7}"/>
              </a:ext>
            </a:extLst>
          </p:cNvPr>
          <p:cNvSpPr txBox="1"/>
          <p:nvPr/>
        </p:nvSpPr>
        <p:spPr>
          <a:xfrm>
            <a:off x="476250" y="2438400"/>
            <a:ext cx="8191500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Kermit" panose="020F0503040000060003" pitchFamily="34" charset="0"/>
              </a:rPr>
              <a:t>Fun Facts: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Kermit" panose="020F0503040000060003" pitchFamily="34" charset="0"/>
              </a:rPr>
              <a:t>If every state team member donated $1 per pay period, more than $1.2 million dollars would be raised for charity.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Kermit" panose="020F0503040000060003" pitchFamily="34" charset="0"/>
              </a:rPr>
              <a:t>9.64% participated last year 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Kermit" panose="020F0503040000060003" pitchFamily="34" charset="0"/>
              </a:rPr>
              <a:t>4,941 team members donated last year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Kermit" panose="020F0503040000060003" pitchFamily="34" charset="0"/>
              </a:rPr>
              <a:t>$756,731 raised last year</a:t>
            </a:r>
            <a:endParaRPr lang="en-US" sz="2800" dirty="0">
              <a:solidFill>
                <a:srgbClr val="C00000"/>
              </a:solidFill>
              <a:latin typeface="Kermit" panose="020F0503040000060003" pitchFamily="34" charset="0"/>
              <a:ea typeface="Tahoma" pitchFamily="34" charset="0"/>
              <a:cs typeface="Tahoma" pitchFamily="34" charset="0"/>
            </a:endParaRPr>
          </a:p>
          <a:p>
            <a:endParaRPr lang="en-US" sz="2800" dirty="0">
              <a:solidFill>
                <a:srgbClr val="C00000"/>
              </a:solidFill>
              <a:latin typeface="Kermit" panose="020F0503040000060003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9462" y="617830"/>
            <a:ext cx="91050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cs typeface="Tahoma" pitchFamily="34" charset="0"/>
              </a:rPr>
              <a:t>Quick Charity Reference Guide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3400" y="2039505"/>
            <a:ext cx="8077200" cy="40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sz="2800" dirty="0"/>
              <a:t> 	The Quick Charity Reference Guide was </a:t>
            </a:r>
            <a:r>
              <a:rPr lang="en-US" sz="2800" b="1" dirty="0"/>
              <a:t>not 	printed, </a:t>
            </a:r>
            <a:r>
              <a:rPr lang="en-US" sz="2800" dirty="0"/>
              <a:t>a PDF is available to print on the website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sz="2800" dirty="0"/>
              <a:t> 	Charities are listed alphabetically by regions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60000"/>
              <a:buFont typeface="Wingdings" pitchFamily="2" charset="2"/>
              <a:buChar char="§"/>
            </a:pPr>
            <a:r>
              <a:rPr lang="en-US" sz="2800" dirty="0"/>
              <a:t> 	Charity descriptions listed on </a:t>
            </a:r>
            <a:r>
              <a:rPr lang="en-US" sz="2800" dirty="0">
                <a:hlinkClick r:id="rId2"/>
              </a:rPr>
              <a:t>www.msecc.mo.gov</a:t>
            </a:r>
            <a:r>
              <a:rPr lang="en-US" sz="2800" dirty="0"/>
              <a:t> 	under the “Charities” link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/>
              <a:t> 	479 charities are enrolled in the 2026 campaign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/>
              <a:t> 	Applications decreased by 133, some 	popular 	charities may not be participating</a:t>
            </a:r>
            <a:endParaRPr lang="en-US" sz="2800" u="sng" dirty="0"/>
          </a:p>
        </p:txBody>
      </p:sp>
      <p:pic>
        <p:nvPicPr>
          <p:cNvPr id="8" name="Picture 2" descr="http://www.moprairie.org/wp-content/uploads/2013/07/MSECC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6927" y="5886226"/>
            <a:ext cx="990373" cy="81937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E17B32-5D2E-D220-B9C6-910A4A726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838" y="1371600"/>
            <a:ext cx="5906324" cy="4763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9980</TotalTime>
  <Words>1067</Words>
  <Application>Microsoft Office PowerPoint</Application>
  <PresentationFormat>On-screen Show (4:3)</PresentationFormat>
  <Paragraphs>141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Meiryo</vt:lpstr>
      <vt:lpstr>Arial</vt:lpstr>
      <vt:lpstr>Calibri</vt:lpstr>
      <vt:lpstr>Calibri Light</vt:lpstr>
      <vt:lpstr>Courier New</vt:lpstr>
      <vt:lpstr>Gabriola</vt:lpstr>
      <vt:lpstr>Kermit</vt:lpstr>
      <vt:lpstr>Tahoma</vt:lpstr>
      <vt:lpstr>Times New Roman</vt:lpstr>
      <vt:lpstr>Wingdings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Optional Email Badge</vt:lpstr>
      <vt:lpstr>Reminders…</vt:lpstr>
      <vt:lpstr> Incentive Policy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of Administration</dc:creator>
  <cp:lastModifiedBy>Hicks, Kim</cp:lastModifiedBy>
  <cp:revision>580</cp:revision>
  <dcterms:created xsi:type="dcterms:W3CDTF">2005-08-09T14:39:37Z</dcterms:created>
  <dcterms:modified xsi:type="dcterms:W3CDTF">2025-07-08T19:34:07Z</dcterms:modified>
</cp:coreProperties>
</file>